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60" r:id="rId5"/>
    <p:sldId id="261" r:id="rId6"/>
    <p:sldId id="262" r:id="rId7"/>
    <p:sldId id="263" r:id="rId8"/>
    <p:sldId id="259"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9A5E3-B0C4-4454-BCD3-64887D658B2F}" type="datetimeFigureOut">
              <a:rPr lang="sr-Latn-RS" smtClean="0"/>
              <a:t>30.3.2021.</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2012F-75A4-4C9D-9F8E-BA857DD57C9A}" type="slidenum">
              <a:rPr lang="sr-Latn-RS" smtClean="0"/>
              <a:t>‹#›</a:t>
            </a:fld>
            <a:endParaRPr lang="sr-Latn-RS"/>
          </a:p>
        </p:txBody>
      </p:sp>
    </p:spTree>
    <p:extLst>
      <p:ext uri="{BB962C8B-B14F-4D97-AF65-F5344CB8AC3E}">
        <p14:creationId xmlns:p14="http://schemas.microsoft.com/office/powerpoint/2010/main" val="143384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7B32012F-75A4-4C9D-9F8E-BA857DD57C9A}" type="slidenum">
              <a:rPr lang="sr-Latn-RS" smtClean="0"/>
              <a:t>15</a:t>
            </a:fld>
            <a:endParaRPr lang="sr-Latn-RS"/>
          </a:p>
        </p:txBody>
      </p:sp>
    </p:spTree>
    <p:extLst>
      <p:ext uri="{BB962C8B-B14F-4D97-AF65-F5344CB8AC3E}">
        <p14:creationId xmlns:p14="http://schemas.microsoft.com/office/powerpoint/2010/main" val="316709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3/30/2021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jelena.kukic07@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75881"/>
            <a:ext cx="5637010" cy="882119"/>
          </a:xfrm>
        </p:spPr>
        <p:txBody>
          <a:bodyPr/>
          <a:lstStyle/>
          <a:p>
            <a:r>
              <a:rPr lang="sr-Cyrl-RS" dirty="0" smtClean="0"/>
              <a:t>Јелена Кукић</a:t>
            </a:r>
            <a:endParaRPr lang="sr-Latn-RS" dirty="0"/>
          </a:p>
        </p:txBody>
      </p:sp>
      <p:sp>
        <p:nvSpPr>
          <p:cNvPr id="2" name="Title 1"/>
          <p:cNvSpPr>
            <a:spLocks noGrp="1"/>
          </p:cNvSpPr>
          <p:nvPr>
            <p:ph type="ctrTitle"/>
          </p:nvPr>
        </p:nvSpPr>
        <p:spPr>
          <a:xfrm>
            <a:off x="22123" y="228600"/>
            <a:ext cx="7175351" cy="1793167"/>
          </a:xfrm>
        </p:spPr>
        <p:txBody>
          <a:bodyPr/>
          <a:lstStyle/>
          <a:p>
            <a:pPr algn="ctr"/>
            <a:r>
              <a:rPr lang="sr-Cyrl-RS" sz="2400" dirty="0" smtClean="0"/>
              <a:t>Књижевност за децу / Вежбе</a:t>
            </a:r>
            <a:br>
              <a:rPr lang="sr-Cyrl-RS" sz="2400" dirty="0" smtClean="0"/>
            </a:br>
            <a:r>
              <a:rPr lang="sr-Cyrl-RS" sz="2400" dirty="0" smtClean="0"/>
              <a:t>ВШССОВ Нови Сад</a:t>
            </a:r>
            <a:br>
              <a:rPr lang="sr-Cyrl-RS" sz="2400" dirty="0" smtClean="0"/>
            </a:br>
            <a:r>
              <a:rPr lang="sr-Cyrl-RS" dirty="0" smtClean="0"/>
              <a:t/>
            </a:r>
            <a:br>
              <a:rPr lang="sr-Cyrl-RS" dirty="0" smtClean="0"/>
            </a:br>
            <a:r>
              <a:rPr lang="sr-Cyrl-RS" sz="3200" i="1" dirty="0" smtClean="0"/>
              <a:t>Алиса у земљи чуда </a:t>
            </a:r>
            <a:r>
              <a:rPr lang="sr-Cyrl-RS" sz="3200" dirty="0" smtClean="0"/>
              <a:t>Луис Керол</a:t>
            </a:r>
            <a:endParaRPr lang="sr-Latn-R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950312"/>
            <a:ext cx="5867400" cy="3907688"/>
          </a:xfrm>
          <a:prstGeom prst="rect">
            <a:avLst/>
          </a:prstGeom>
          <a:ln>
            <a:noFill/>
          </a:ln>
          <a:effectLst>
            <a:softEdge rad="112500"/>
          </a:effectLst>
        </p:spPr>
      </p:pic>
    </p:spTree>
    <p:extLst>
      <p:ext uri="{BB962C8B-B14F-4D97-AF65-F5344CB8AC3E}">
        <p14:creationId xmlns:p14="http://schemas.microsoft.com/office/powerpoint/2010/main" val="3112789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0"/>
            <a:ext cx="5181600" cy="6324600"/>
          </a:xfrm>
        </p:spPr>
        <p:txBody>
          <a:bodyPr>
            <a:normAutofit/>
          </a:bodyPr>
          <a:lstStyle/>
          <a:p>
            <a:r>
              <a:rPr lang="sr-Cyrl-RS" sz="2800" dirty="0" smtClean="0"/>
              <a:t>Посебност овог дела огледа се у томе да је први пут прича у потпуности окренута према детету. Дете је главни јунак, право дете, немирна, несташна и дражесна Алиса чију су главу напунили саветима о добром понашању</a:t>
            </a:r>
            <a:r>
              <a:rPr lang="sr-Cyrl-RS" sz="3200" dirty="0" smtClean="0"/>
              <a:t>, </a:t>
            </a:r>
            <a:r>
              <a:rPr lang="sr-Cyrl-RS" sz="2800" dirty="0" smtClean="0"/>
              <a:t>песмицама, причама, знањем језика, правописа, математике, историје...</a:t>
            </a:r>
            <a:endParaRPr lang="sr-Latn-R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685800"/>
            <a:ext cx="3810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9189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19200" y="236957"/>
            <a:ext cx="6400800" cy="3474720"/>
          </a:xfrm>
        </p:spPr>
        <p:txBody>
          <a:bodyPr/>
          <a:lstStyle/>
          <a:p>
            <a:r>
              <a:rPr lang="sr-Cyrl-RS" dirty="0" smtClean="0"/>
              <a:t>Керол је носио у себи потребу да створи нови тип чудесног, а са њим и нови тип дечије приче. „Јасно се сећам“, каже он на једном месту, „како сам у једном очајном покушају да измислим нешто ново у чудесној литератури, имао, за почетак, да поставим своју јунакињу сасвим на дно зечије рупе немајући ни најмању идеју шта ће даље бити“.</a:t>
            </a:r>
            <a:endParaRPr lang="sr-Latn-RS" dirty="0"/>
          </a:p>
        </p:txBody>
      </p:sp>
      <p:sp>
        <p:nvSpPr>
          <p:cNvPr id="4" name="AutoShape 2" descr="I ja sam dete: Iz zemlje u zemlju ču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
        <p:nvSpPr>
          <p:cNvPr id="5" name="AutoShape 4" descr="I ja sam dete: Iz zemlje u zemlju ču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pic>
        <p:nvPicPr>
          <p:cNvPr id="7174" name="Picture 6" descr="I ja sam dete: Iz zemlje u zemlju ču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124200"/>
            <a:ext cx="5056590"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270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742" y="0"/>
            <a:ext cx="5188257" cy="7086600"/>
          </a:xfrm>
        </p:spPr>
        <p:txBody>
          <a:bodyPr>
            <a:normAutofit/>
          </a:bodyPr>
          <a:lstStyle/>
          <a:p>
            <a:r>
              <a:rPr lang="sr-Cyrl-RS" dirty="0" smtClean="0"/>
              <a:t>Керол је радњу приче обавио фикцијом сна: прича почиње Алисиним падањем у сан, а завршава се буђењем, односно она почиње и завршава се на истом месту. </a:t>
            </a:r>
            <a:r>
              <a:rPr lang="sr-Cyrl-RS" dirty="0"/>
              <a:t>Можемо рећи да роман има ПРСТЕНАСТУ </a:t>
            </a:r>
            <a:r>
              <a:rPr lang="sr-Cyrl-RS" dirty="0" smtClean="0"/>
              <a:t>структуру. Између те две тачке догађају се сновне авантуре јунакиње.</a:t>
            </a:r>
          </a:p>
          <a:p>
            <a:r>
              <a:rPr lang="sr-Cyrl-RS" dirty="0" smtClean="0"/>
              <a:t>Алиса јури белог зеца, пропада кроз његову рупу у подземни свет, тамо се налази у вртовима, дворцима, чудесним дворанама; доживљава необичне метаморфозе, сусреће се са бизарним ликовима из света маште и животињског света, води бесмислене разговоре на чајанкама, учествује као карта у игри карата итд.</a:t>
            </a:r>
            <a:endParaRPr lang="sr-Latn-RS" dirty="0"/>
          </a:p>
        </p:txBody>
      </p:sp>
      <p:pic>
        <p:nvPicPr>
          <p:cNvPr id="8194" name="Picture 2" descr="Vrijeme je za čaj: Priča inspirisana romanom “Alisa u zemlji čudesa” –  Dunjaluč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5419"/>
            <a:ext cx="412623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Алиса в Стране чудес. Льюис Кэрролл. Крокет у Королевы. Alice in  Wonderland. Croquet with the Qu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43" y="381000"/>
            <a:ext cx="3810000" cy="3219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88296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457200"/>
            <a:ext cx="6934200" cy="3749040"/>
          </a:xfrm>
        </p:spPr>
        <p:txBody>
          <a:bodyPr/>
          <a:lstStyle/>
          <a:p>
            <a:r>
              <a:rPr lang="sr-Cyrl-RS" dirty="0" smtClean="0"/>
              <a:t>Прича нема чврст логички континуитет, већ је пуна алогике и апсурда. Таква прича настоји да погоди природу сна којим управљају асоцијативни механизам и подсвест. </a:t>
            </a:r>
          </a:p>
          <a:p>
            <a:r>
              <a:rPr lang="sr-Cyrl-RS" dirty="0" smtClean="0"/>
              <a:t>Елементи апсурда: манипулисање временом, обликовање ликова на основу изрека, карте као жива бића...</a:t>
            </a:r>
            <a:endParaRPr lang="sr-Latn-R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895600"/>
            <a:ext cx="4800600" cy="3600450"/>
          </a:xfrm>
          <a:prstGeom prst="rect">
            <a:avLst/>
          </a:prstGeom>
        </p:spPr>
      </p:pic>
    </p:spTree>
    <p:extLst>
      <p:ext uri="{BB962C8B-B14F-4D97-AF65-F5344CB8AC3E}">
        <p14:creationId xmlns:p14="http://schemas.microsoft.com/office/powerpoint/2010/main" val="2489561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381000"/>
            <a:ext cx="8458200" cy="2438400"/>
          </a:xfrm>
        </p:spPr>
        <p:txBody>
          <a:bodyPr>
            <a:normAutofit fontScale="92500"/>
          </a:bodyPr>
          <a:lstStyle/>
          <a:p>
            <a:pPr algn="just"/>
            <a:r>
              <a:rPr lang="sr-Cyrl-RS" dirty="0" smtClean="0"/>
              <a:t>Алисин свет чуда, дакле, није насељен бићима из натприродног света, него тај простор заузима имагинација сна. </a:t>
            </a:r>
            <a:endParaRPr lang="sr-Cyrl-RS" dirty="0"/>
          </a:p>
          <a:p>
            <a:pPr algn="just"/>
            <a:r>
              <a:rPr lang="sr-Cyrl-RS" dirty="0" smtClean="0"/>
              <a:t>Свет који нуди Керолова прича саздана је од јаве, од потиснутих садржаја у дубинама несвесног, од психичке материје.</a:t>
            </a:r>
          </a:p>
          <a:p>
            <a:pPr algn="just"/>
            <a:r>
              <a:rPr lang="sr-Cyrl-RS" dirty="0" smtClean="0"/>
              <a:t>Овде је реч о другачијем чудесном свету пуном кошмара, необичних бића и облика, сличном оном какав нам понекад нуде надреалистичка сликарска платна. </a:t>
            </a:r>
            <a:endParaRPr lang="sr-Latn-RS" dirty="0"/>
          </a:p>
        </p:txBody>
      </p:sp>
      <p:pic>
        <p:nvPicPr>
          <p:cNvPr id="9218" name="Picture 2" descr="Nadrealan” i “nemogući”: Salvador Dali i beogradski nadrealisti – Slike i  Pril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895600"/>
            <a:ext cx="4618182"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5105400" y="5468034"/>
            <a:ext cx="2743200" cy="646331"/>
          </a:xfrm>
          <a:prstGeom prst="rect">
            <a:avLst/>
          </a:prstGeom>
          <a:noFill/>
        </p:spPr>
        <p:txBody>
          <a:bodyPr wrap="square" rtlCol="0">
            <a:spAutoFit/>
          </a:bodyPr>
          <a:lstStyle/>
          <a:p>
            <a:r>
              <a:rPr lang="sr-Cyrl-RS" dirty="0" smtClean="0"/>
              <a:t>Салвадор Дали</a:t>
            </a:r>
          </a:p>
          <a:p>
            <a:r>
              <a:rPr lang="sr-Cyrl-RS" i="1" dirty="0" smtClean="0"/>
              <a:t>Упорност сећања</a:t>
            </a:r>
            <a:endParaRPr lang="sr-Latn-RS" i="1" dirty="0"/>
          </a:p>
        </p:txBody>
      </p:sp>
    </p:spTree>
    <p:extLst>
      <p:ext uri="{BB962C8B-B14F-4D97-AF65-F5344CB8AC3E}">
        <p14:creationId xmlns:p14="http://schemas.microsoft.com/office/powerpoint/2010/main" val="3381994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4413" y="-1"/>
            <a:ext cx="4080387" cy="6686549"/>
          </a:xfrm>
        </p:spPr>
        <p:txBody>
          <a:bodyPr>
            <a:normAutofit fontScale="70000" lnSpcReduction="20000"/>
          </a:bodyPr>
          <a:lstStyle/>
          <a:p>
            <a:r>
              <a:rPr lang="sr-Cyrl-RS" sz="2600" dirty="0" smtClean="0"/>
              <a:t>Керол је дечију причу окренуо у новом правцу, ка унутрашњости човековог бића. Истина, и неке Андерсенове бајке начињале су проблем сна, али су се углавном задржале у његовим артифицијелним оквирима, не тражећи да продру у чудесност тог феномена.</a:t>
            </a:r>
          </a:p>
          <a:p>
            <a:endParaRPr lang="sr-Cyrl-RS" sz="2400" dirty="0" smtClean="0"/>
          </a:p>
          <a:p>
            <a:r>
              <a:rPr lang="sr-Cyrl-RS" sz="2800" dirty="0"/>
              <a:t>Цео Алисин сан је трансформација реалног у чудесно, или само један начин прилагођавања правилима природе и законима одраслих</a:t>
            </a:r>
            <a:r>
              <a:rPr lang="sr-Cyrl-RS" sz="2800" dirty="0" smtClean="0"/>
              <a:t>.</a:t>
            </a:r>
          </a:p>
          <a:p>
            <a:endParaRPr lang="sr-Cyrl-RS" sz="2800" dirty="0"/>
          </a:p>
          <a:p>
            <a:r>
              <a:rPr lang="sr-Cyrl-RS" sz="2800" dirty="0" smtClean="0"/>
              <a:t>Керол начиње многе психичке проблеме детињства:тескобу, страхове, несналажења, осећање инфериорности према одраслима и сл.</a:t>
            </a:r>
          </a:p>
          <a:p>
            <a:pPr marL="45720" indent="0">
              <a:buNone/>
            </a:pPr>
            <a:endParaRPr lang="sr-Latn-R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905000"/>
            <a:ext cx="5361377" cy="3581400"/>
          </a:xfrm>
          <a:prstGeom prst="rect">
            <a:avLst/>
          </a:prstGeom>
        </p:spPr>
      </p:pic>
    </p:spTree>
    <p:extLst>
      <p:ext uri="{BB962C8B-B14F-4D97-AF65-F5344CB8AC3E}">
        <p14:creationId xmlns:p14="http://schemas.microsoft.com/office/powerpoint/2010/main" val="2361937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4188542" y="228600"/>
            <a:ext cx="4955458" cy="6378676"/>
          </a:xfrm>
          <a:prstGeom prst="flowChart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200" dirty="0" smtClean="0">
                <a:solidFill>
                  <a:schemeClr val="tx1"/>
                </a:solidFill>
              </a:rPr>
              <a:t>Алиса је типично еглеско дете викторијанске ере. Са главом</a:t>
            </a:r>
            <a:r>
              <a:rPr lang="en-US" sz="2200" dirty="0" smtClean="0">
                <a:solidFill>
                  <a:schemeClr val="tx1"/>
                </a:solidFill>
              </a:rPr>
              <a:t> </a:t>
            </a:r>
            <a:r>
              <a:rPr lang="sr-Cyrl-RS" sz="2200" dirty="0" smtClean="0">
                <a:solidFill>
                  <a:schemeClr val="tx1"/>
                </a:solidFill>
              </a:rPr>
              <a:t>пуном савета о понашању, школских знања, енглеских дечијих песама, а неодољивом дечијом потребом да се и</a:t>
            </a:r>
            <a:r>
              <a:rPr lang="sr-Cyrl-RS" sz="2200" dirty="0">
                <a:solidFill>
                  <a:schemeClr val="tx1"/>
                </a:solidFill>
              </a:rPr>
              <a:t>г</a:t>
            </a:r>
            <a:r>
              <a:rPr lang="sr-Cyrl-RS" sz="2200" dirty="0" smtClean="0">
                <a:solidFill>
                  <a:schemeClr val="tx1"/>
                </a:solidFill>
              </a:rPr>
              <a:t>ра и забавља, она сања сан у којем сва та материја, уз диктат скривених нагона, потреба и фрустрација, изронила, оживела и комбиновала се по једном чудном распореду, у ком је ипак могуће назрети обрисе реалности. Писац је </a:t>
            </a:r>
            <a:r>
              <a:rPr lang="sr-Cyrl-RS" sz="2200" u="sng" dirty="0" smtClean="0">
                <a:solidFill>
                  <a:schemeClr val="tx1"/>
                </a:solidFill>
              </a:rPr>
              <a:t>добар психолог </a:t>
            </a:r>
            <a:r>
              <a:rPr lang="sr-Cyrl-RS" sz="2200" dirty="0" smtClean="0">
                <a:solidFill>
                  <a:schemeClr val="tx1"/>
                </a:solidFill>
              </a:rPr>
              <a:t>који указује на унутрашње стање детета које одраста (иако је пошла у школу, и даље ужива у игри).</a:t>
            </a:r>
            <a:endParaRPr lang="sr-Cyrl-RS" sz="2200" dirty="0">
              <a:solidFill>
                <a:schemeClr val="tx1"/>
              </a:solidFill>
            </a:endParaRPr>
          </a:p>
          <a:p>
            <a:pPr algn="ctr"/>
            <a:r>
              <a:rPr lang="sr-Cyrl-RS" sz="2200" dirty="0" smtClean="0">
                <a:solidFill>
                  <a:schemeClr val="tx1"/>
                </a:solidFill>
              </a:rPr>
              <a:t>Из Керолове приче провирују типично енглески дух, хумор, елементи традиције и сл.</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1" y="1676400"/>
            <a:ext cx="4147081" cy="3148012"/>
          </a:xfrm>
          <a:prstGeom prst="rect">
            <a:avLst/>
          </a:prstGeom>
        </p:spPr>
      </p:pic>
    </p:spTree>
    <p:extLst>
      <p:ext uri="{BB962C8B-B14F-4D97-AF65-F5344CB8AC3E}">
        <p14:creationId xmlns:p14="http://schemas.microsoft.com/office/powerpoint/2010/main" val="4245220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52400"/>
            <a:ext cx="8229600" cy="6172200"/>
          </a:xfrm>
        </p:spPr>
        <p:txBody>
          <a:bodyPr>
            <a:normAutofit/>
          </a:bodyPr>
          <a:lstStyle/>
          <a:p>
            <a:r>
              <a:rPr lang="sr-Cyrl-RS" dirty="0" smtClean="0"/>
              <a:t>Пол Азар је сматрао да би се у потпуности схватила </a:t>
            </a:r>
            <a:r>
              <a:rPr lang="sr-Cyrl-RS" i="1" dirty="0" smtClean="0"/>
              <a:t>Алиса у земљи чуда</a:t>
            </a:r>
            <a:r>
              <a:rPr lang="sr-Cyrl-RS" dirty="0" smtClean="0"/>
              <a:t>, да би се уживало у дивној причи, потребно је „бити Енглез“. То заправо значи да ваља имати у виду менталитет становника ове острвске земље: урођену жељу за путовањем и истраживањем, за откривањем тајног и непознатог, изван ограниченог острвског простора.</a:t>
            </a:r>
          </a:p>
          <a:p>
            <a:r>
              <a:rPr lang="sr-Cyrl-RS" dirty="0" smtClean="0"/>
              <a:t>Колико је ово схватање исправно, можемо дискутовати. Ипак, не можемо оповргнути чињеницу да су непознати појмови шум у комуникацији за читаоца који не припада енглеском говорном подручју. Добар пример је спомен Јајан –баште на осмом пољу шаховске табле: за малог читаоца у Енглеској то је сусрет са знанцима из дечијих песмица, док за читаоце других крајева света не значи ништа.</a:t>
            </a:r>
          </a:p>
        </p:txBody>
      </p:sp>
    </p:spTree>
    <p:extLst>
      <p:ext uri="{BB962C8B-B14F-4D97-AF65-F5344CB8AC3E}">
        <p14:creationId xmlns:p14="http://schemas.microsoft.com/office/powerpoint/2010/main" val="2616811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228600"/>
            <a:ext cx="3733800" cy="5638800"/>
          </a:xfrm>
        </p:spPr>
        <p:txBody>
          <a:bodyPr>
            <a:normAutofit lnSpcReduction="10000"/>
          </a:bodyPr>
          <a:lstStyle/>
          <a:p>
            <a:r>
              <a:rPr lang="sr-Cyrl-RS" dirty="0" smtClean="0"/>
              <a:t>Керолово приповедање је препуно звучних фигура, игара речима и језичких експеримената.</a:t>
            </a:r>
          </a:p>
          <a:p>
            <a:r>
              <a:rPr lang="sr-Cyrl-RS" dirty="0" smtClean="0"/>
              <a:t>По овом принципу, Алиса слуша приче лажне корњаче, оживљавајући је као животињу, не схватајући метафору која стоји у називу: лажна корњача је јело које су спремали богати Енглези, говеђе месо, зачињено и обојено тако да личи на месо корњаче, које се сматрало специјалитетом.</a:t>
            </a:r>
            <a:endParaRPr lang="sr-Latn-RS" dirty="0"/>
          </a:p>
        </p:txBody>
      </p:sp>
      <p:pic>
        <p:nvPicPr>
          <p:cNvPr id="10242" name="Picture 2" descr="9-prica-lazne-kornjace - Gl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84560"/>
            <a:ext cx="4267200" cy="620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561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52400"/>
            <a:ext cx="7239000" cy="4053840"/>
          </a:xfrm>
        </p:spPr>
        <p:txBody>
          <a:bodyPr/>
          <a:lstStyle/>
          <a:p>
            <a:pPr algn="just"/>
            <a:r>
              <a:rPr lang="sr-Cyrl-RS" dirty="0" smtClean="0"/>
              <a:t>Иако сам почетак романа не наговештава бајку, у њему је све бајковито и нестварно; чак се и Алиса под дејством чудних напитака или поједених колача, трансформише у јунакињу из света чудесног и нестварног.</a:t>
            </a:r>
          </a:p>
          <a:p>
            <a:pPr algn="just"/>
            <a:r>
              <a:rPr lang="sr-Cyrl-RS" dirty="0" smtClean="0"/>
              <a:t>Простор и време у коме се дешава радња нису локализовани. Извесно је да су Алисине авантуре у свету фантастике могле трајати колико и један људски сан.</a:t>
            </a:r>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581400"/>
            <a:ext cx="3771900" cy="301752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175131"/>
            <a:ext cx="2743200" cy="3648456"/>
          </a:xfrm>
          <a:prstGeom prst="rect">
            <a:avLst/>
          </a:prstGeom>
          <a:ln>
            <a:noFill/>
          </a:ln>
          <a:effectLst>
            <a:softEdge rad="112500"/>
          </a:effectLst>
        </p:spPr>
      </p:pic>
    </p:spTree>
    <p:extLst>
      <p:ext uri="{BB962C8B-B14F-4D97-AF65-F5344CB8AC3E}">
        <p14:creationId xmlns:p14="http://schemas.microsoft.com/office/powerpoint/2010/main" val="3236575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609600"/>
            <a:ext cx="5105400" cy="954107"/>
          </a:xfrm>
          <a:prstGeom prst="rect">
            <a:avLst/>
          </a:prstGeom>
          <a:noFill/>
        </p:spPr>
        <p:txBody>
          <a:bodyPr wrap="square" rtlCol="0">
            <a:spAutoFit/>
          </a:bodyPr>
          <a:lstStyle/>
          <a:p>
            <a:r>
              <a:rPr lang="sr-Cyrl-RS" sz="2800" b="1" dirty="0" smtClean="0"/>
              <a:t>ЛУИС КЕРОЛ (ЧАРЛС ЛУТВИЏ ДОЏСОН</a:t>
            </a:r>
            <a:r>
              <a:rPr lang="sr-Cyrl-RS" sz="2000" dirty="0" smtClean="0"/>
              <a:t>)</a:t>
            </a:r>
            <a:endParaRPr lang="sr-Latn-RS" sz="2000" dirty="0"/>
          </a:p>
        </p:txBody>
      </p:sp>
      <p:pic>
        <p:nvPicPr>
          <p:cNvPr id="1026" name="Picture 2" descr="Credit: Corbis via Getty Images/adoc-pho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524000"/>
            <a:ext cx="4267200" cy="4965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Biografija: pisac Luis Ke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200"/>
            <a:ext cx="3810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1524000"/>
            <a:ext cx="2286000" cy="523220"/>
          </a:xfrm>
          <a:prstGeom prst="rect">
            <a:avLst/>
          </a:prstGeom>
          <a:noFill/>
        </p:spPr>
        <p:txBody>
          <a:bodyPr wrap="square" rtlCol="0">
            <a:spAutoFit/>
          </a:bodyPr>
          <a:lstStyle/>
          <a:p>
            <a:r>
              <a:rPr lang="sr-Cyrl-RS" sz="2800" dirty="0" smtClean="0"/>
              <a:t>(1832</a:t>
            </a:r>
            <a:r>
              <a:rPr lang="sr-Latn-RS" sz="2800" dirty="0"/>
              <a:t>—</a:t>
            </a:r>
            <a:r>
              <a:rPr lang="sr-Cyrl-RS" sz="2800" dirty="0" smtClean="0"/>
              <a:t>1898)</a:t>
            </a:r>
            <a:endParaRPr lang="sr-Latn-RS" sz="2800" dirty="0"/>
          </a:p>
        </p:txBody>
      </p:sp>
    </p:spTree>
    <p:extLst>
      <p:ext uri="{BB962C8B-B14F-4D97-AF65-F5344CB8AC3E}">
        <p14:creationId xmlns:p14="http://schemas.microsoft.com/office/powerpoint/2010/main" val="3737254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228600"/>
            <a:ext cx="6400800" cy="3474720"/>
          </a:xfrm>
        </p:spPr>
        <p:txBody>
          <a:bodyPr/>
          <a:lstStyle/>
          <a:p>
            <a:pPr algn="just"/>
            <a:r>
              <a:rPr lang="sr-Cyrl-RS" dirty="0" smtClean="0"/>
              <a:t>Становници чудног света у коме се Алиса нашла, Бели Зец, Гусеница која пуши, мартовски Кунић, Пух, Лажна корњача, Шеширџија, Мачак Церекало, Војвоткиња, Краљ и Краљица</a:t>
            </a:r>
            <a:r>
              <a:rPr lang="sr-Latn-RS" sz="2400" dirty="0"/>
              <a:t> — </a:t>
            </a:r>
            <a:r>
              <a:rPr lang="sr-Cyrl-RS" dirty="0" smtClean="0"/>
              <a:t>Срце и други јунаци приредили су Алиси читав низ изненађења и занимљивих разговора, луду чајанку и незаборавну игру крокета.</a:t>
            </a:r>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08498"/>
            <a:ext cx="2995613" cy="2247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180924"/>
            <a:ext cx="2562225" cy="2381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9722" y="2988589"/>
            <a:ext cx="3254017" cy="2516440"/>
          </a:xfrm>
          <a:prstGeom prst="rect">
            <a:avLst/>
          </a:prstGeom>
          <a:ln>
            <a:noFill/>
          </a:ln>
          <a:effectLst>
            <a:softEdge rad="112500"/>
          </a:effectLst>
        </p:spPr>
      </p:pic>
    </p:spTree>
    <p:extLst>
      <p:ext uri="{BB962C8B-B14F-4D97-AF65-F5344CB8AC3E}">
        <p14:creationId xmlns:p14="http://schemas.microsoft.com/office/powerpoint/2010/main" val="2592831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r>
              <a:rPr lang="sr-Cyrl-RS" sz="2400" dirty="0" smtClean="0"/>
              <a:t>Први, површински слој романа садржи све што привлачи пажњу деце: забаву, нонсенс, и посебно енглеску варијанту хумора.</a:t>
            </a:r>
          </a:p>
          <a:p>
            <a:r>
              <a:rPr lang="sr-Cyrl-RS" sz="2400" dirty="0" smtClean="0"/>
              <a:t>Говор ликова је само на први поглед двосмислен и нелогичан; у мноштву духовитих дијалога и досетки, нађе се и по које зрно мудрости, или алегорична порука деци.</a:t>
            </a:r>
          </a:p>
          <a:p>
            <a:r>
              <a:rPr lang="sr-Cyrl-RS" sz="2400" dirty="0" smtClean="0"/>
              <a:t>Керол је бацио сноп светлости у пределе мистичног и иреалног, тамо где је нормално бити ненормалан, необавезан и неодговоран и до краја ноншалантан.</a:t>
            </a:r>
            <a:endParaRPr lang="sr-Latn-RS" sz="2400" dirty="0"/>
          </a:p>
        </p:txBody>
      </p:sp>
    </p:spTree>
    <p:extLst>
      <p:ext uri="{BB962C8B-B14F-4D97-AF65-F5344CB8AC3E}">
        <p14:creationId xmlns:p14="http://schemas.microsoft.com/office/powerpoint/2010/main" val="2969058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304800"/>
            <a:ext cx="4419600" cy="7010400"/>
          </a:xfrm>
        </p:spPr>
        <p:txBody>
          <a:bodyPr>
            <a:normAutofit/>
          </a:bodyPr>
          <a:lstStyle/>
          <a:p>
            <a:r>
              <a:rPr lang="sr-Cyrl-RS" dirty="0" smtClean="0"/>
              <a:t>Алиса, главна јунакиња знатижељна је и увек расположена за игру, комуникативна је и лепо васпитана. О њеном карактеру можемо лако судити на основу њених поступака. </a:t>
            </a:r>
          </a:p>
          <a:p>
            <a:r>
              <a:rPr lang="sr-Cyrl-RS" dirty="0" smtClean="0"/>
              <a:t>Ипак, кроз цео роман, Алиса покушава заправо да схвати ко је. Безброј пута она ће прекорети саму себе, те покушати да докаже себи да је способна. На овај начин она се изграђује.</a:t>
            </a:r>
          </a:p>
          <a:p>
            <a:r>
              <a:rPr lang="sr-Cyrl-RS" dirty="0" smtClean="0"/>
              <a:t>Алиса је обузета страхом од досаде, те стално ишчекује нешто ново и узбудљиво. </a:t>
            </a:r>
          </a:p>
          <a:p>
            <a:endParaRPr lang="sr-Latn-RS" dirty="0"/>
          </a:p>
        </p:txBody>
      </p:sp>
      <p:pic>
        <p:nvPicPr>
          <p:cNvPr id="11266" name="Picture 2" descr="Alice in Wonderland Quotes on Imagination and Lif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04800"/>
            <a:ext cx="4741333"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An Intriguing Failure: Disney's Alice in Wonderland | Tor.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043" y="3200400"/>
            <a:ext cx="3940299" cy="3035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821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6512511" cy="1143000"/>
          </a:xfrm>
        </p:spPr>
        <p:txBody>
          <a:bodyPr/>
          <a:lstStyle/>
          <a:p>
            <a:r>
              <a:rPr lang="sr-Cyrl-RS" sz="3200" b="0" dirty="0" smtClean="0"/>
              <a:t>Краљица </a:t>
            </a:r>
            <a:r>
              <a:rPr lang="sr-Latn-RS" sz="3200" dirty="0"/>
              <a:t>—</a:t>
            </a:r>
            <a:r>
              <a:rPr lang="sr-Cyrl-RS" sz="3200" b="0" dirty="0" smtClean="0"/>
              <a:t> Срце</a:t>
            </a:r>
            <a:endParaRPr lang="sr-Latn-RS" sz="3200" b="0" dirty="0"/>
          </a:p>
        </p:txBody>
      </p:sp>
      <p:sp>
        <p:nvSpPr>
          <p:cNvPr id="3" name="Content Placeholder 2"/>
          <p:cNvSpPr>
            <a:spLocks noGrp="1"/>
          </p:cNvSpPr>
          <p:nvPr>
            <p:ph sz="quarter" idx="13"/>
          </p:nvPr>
        </p:nvSpPr>
        <p:spPr>
          <a:xfrm>
            <a:off x="4639404" y="838200"/>
            <a:ext cx="4504595" cy="5676446"/>
          </a:xfrm>
        </p:spPr>
        <p:txBody>
          <a:bodyPr>
            <a:normAutofit lnSpcReduction="10000"/>
          </a:bodyPr>
          <a:lstStyle/>
          <a:p>
            <a:pPr algn="just"/>
            <a:r>
              <a:rPr lang="sr-Cyrl-RS" dirty="0" smtClean="0"/>
              <a:t>За књижевног историчара, Краљица </a:t>
            </a:r>
            <a:r>
              <a:rPr lang="sr-Latn-RS" sz="2400" dirty="0"/>
              <a:t>— </a:t>
            </a:r>
            <a:r>
              <a:rPr lang="sr-Cyrl-RS" dirty="0" smtClean="0"/>
              <a:t>Срце је прототип енглеске краљице Викторије, сујетне и немилосрдне деспотице, која и за најмању ситницу нареди да се некоме одруби глава. Приказујући игру крокета, Керол је развио алегоричну слику о суровости владарке којој су поданици служили као обичне ствари, или као предмет игре и забаве.</a:t>
            </a:r>
            <a:endParaRPr lang="en-US" dirty="0" smtClean="0"/>
          </a:p>
          <a:p>
            <a:pPr algn="just"/>
            <a:r>
              <a:rPr lang="sr-Cyrl-RS" dirty="0" smtClean="0"/>
              <a:t>Најљући краљичин опонент је Мачак Церекало који се отворено руга њеној тиранији и власти, вешто избегавајући жезло њене срџбе.</a:t>
            </a:r>
            <a:endParaRPr lang="sr-Latn-RS" dirty="0"/>
          </a:p>
        </p:txBody>
      </p:sp>
      <p:pic>
        <p:nvPicPr>
          <p:cNvPr id="12292" name="Picture 4" descr="Queen Victoria 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244" y="152400"/>
            <a:ext cx="2381250" cy="3981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0" name="Picture 2" descr="Alice in Wonderland Queen of Hearts with Alice and Playing Cards | Lot  #98626 | Heritage Auc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352800"/>
            <a:ext cx="4009103" cy="31618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176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6871" y="2415645"/>
            <a:ext cx="7162800" cy="3715467"/>
          </a:xfrm>
        </p:spPr>
        <p:txBody>
          <a:bodyPr>
            <a:noAutofit/>
          </a:bodyPr>
          <a:lstStyle/>
          <a:p>
            <a:pPr algn="just"/>
            <a:r>
              <a:rPr lang="sr-Cyrl-RS" sz="2000" b="1" dirty="0" smtClean="0"/>
              <a:t>Дубински слој романа Алиса у земљи чуда открива лепоту дечијег света, његову наивну доброту и праведност и суровост света одраслих, коме се писац руга и подсмева подсредством једног лика.</a:t>
            </a:r>
          </a:p>
          <a:p>
            <a:pPr algn="just"/>
            <a:r>
              <a:rPr lang="sr-Cyrl-RS" sz="2000" b="1" dirty="0" smtClean="0"/>
              <a:t>Алисино путешествије по земљи чуда је аутентична сатира енглеског друштва у коме се живот организује по принципу: пред великима се прави мањим и од самога себе, а пред малим, буди већи него што јеси.</a:t>
            </a:r>
          </a:p>
          <a:p>
            <a:pPr algn="just"/>
            <a:r>
              <a:rPr lang="sr-Cyrl-RS" sz="2000" b="1" dirty="0" smtClean="0"/>
              <a:t>Њене авантуре привлаче пажњу и деце и одраслих </a:t>
            </a:r>
            <a:r>
              <a:rPr lang="sr-Latn-RS" sz="2000" b="1" dirty="0" smtClean="0"/>
              <a:t>—</a:t>
            </a:r>
            <a:r>
              <a:rPr lang="sr-Cyrl-RS" sz="2000" b="1" dirty="0" smtClean="0"/>
              <a:t> хумор бесмисла је за прве један вид игре и забаве; за друге, начин на који писац исмева друштвену стварност викторијанског доба.</a:t>
            </a:r>
            <a:endParaRPr lang="sr-Latn-RS" sz="2000" b="1" dirty="0"/>
          </a:p>
        </p:txBody>
      </p:sp>
      <p:sp>
        <p:nvSpPr>
          <p:cNvPr id="4" name="AutoShape 2" descr="Poklonite avatar osobi izn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
        <p:nvSpPr>
          <p:cNvPr id="5" name="AutoShape 4" descr="Poklonite avatar osobi izn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
        <p:nvSpPr>
          <p:cNvPr id="6" name="AutoShape 6" descr="Poklonite avatar osobi izna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5" y="7937"/>
            <a:ext cx="3962400" cy="2407708"/>
          </a:xfrm>
          <a:prstGeom prst="rect">
            <a:avLst/>
          </a:prstGeom>
          <a:ln>
            <a:noFill/>
          </a:ln>
          <a:effectLst>
            <a:softEdge rad="112500"/>
          </a:effectLst>
        </p:spPr>
      </p:pic>
      <p:pic>
        <p:nvPicPr>
          <p:cNvPr id="14344" name="Picture 8" descr="The Trial of Alice | Disney concept art, Alice in wonderland original,  Disney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322" y="17769"/>
            <a:ext cx="3352800"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129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4413" y="70055"/>
            <a:ext cx="8458200" cy="3657600"/>
          </a:xfrm>
        </p:spPr>
        <p:txBody>
          <a:bodyPr>
            <a:noAutofit/>
          </a:bodyPr>
          <a:lstStyle/>
          <a:p>
            <a:pPr algn="just"/>
            <a:r>
              <a:rPr lang="sr-Cyrl-RS" sz="2000" dirty="0" smtClean="0"/>
              <a:t>Динамика неповезаних догађаја, неочекиваних ситуација и немотивисаних обрта, у којима каткад учествује и Алиса, превазилази оквире логичког расуђивања и моћ дечије перцепције.</a:t>
            </a:r>
          </a:p>
          <a:p>
            <a:pPr algn="just"/>
            <a:r>
              <a:rPr lang="sr-Cyrl-RS" sz="2000" dirty="0" smtClean="0"/>
              <a:t>Алисин свет је пре фантастична пародија стварности, него романтични свет снова!</a:t>
            </a:r>
          </a:p>
          <a:p>
            <a:pPr algn="just"/>
            <a:r>
              <a:rPr lang="sr-Cyrl-RS" sz="2000" dirty="0" smtClean="0"/>
              <a:t>Нема сумње, Луис Керол је остварио оригиналну фабулу и оригиналну бајку која одговара сензибилитету модерног доба.</a:t>
            </a:r>
          </a:p>
          <a:p>
            <a:pPr algn="just"/>
            <a:r>
              <a:rPr lang="sr-Cyrl-RS" sz="2000" dirty="0" smtClean="0"/>
              <a:t>У бајковитим причама о Алиси нема тенденциозне дидактичности, типичне за књижевност викторијанске епохе.</a:t>
            </a:r>
          </a:p>
          <a:p>
            <a:pPr algn="just"/>
            <a:r>
              <a:rPr lang="sr-Cyrl-RS" sz="2000" dirty="0" smtClean="0"/>
              <a:t>Овај роман свакако је важан узорни модел у стваралаштву многих писаца ауторске бајке.</a:t>
            </a:r>
            <a:endParaRPr lang="sr-Latn-RS" sz="2000" dirty="0"/>
          </a:p>
        </p:txBody>
      </p:sp>
      <p:pic>
        <p:nvPicPr>
          <p:cNvPr id="13314" name="Picture 2" descr="Tim Burton's “Alice in Wonderland” | by Jerry Griswold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886200"/>
            <a:ext cx="5410200" cy="2705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232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4531311" cy="533400"/>
          </a:xfrm>
        </p:spPr>
        <p:txBody>
          <a:bodyPr/>
          <a:lstStyle/>
          <a:p>
            <a:r>
              <a:rPr lang="sr-Cyrl-RS" sz="2800" dirty="0" smtClean="0"/>
              <a:t>Задатак за студенте</a:t>
            </a:r>
            <a:endParaRPr lang="sr-Latn-RS" sz="2800" dirty="0"/>
          </a:p>
        </p:txBody>
      </p:sp>
      <p:sp>
        <p:nvSpPr>
          <p:cNvPr id="3" name="Content Placeholder 2"/>
          <p:cNvSpPr>
            <a:spLocks noGrp="1"/>
          </p:cNvSpPr>
          <p:nvPr>
            <p:ph sz="quarter" idx="13"/>
          </p:nvPr>
        </p:nvSpPr>
        <p:spPr>
          <a:xfrm>
            <a:off x="0" y="685800"/>
            <a:ext cx="8915400" cy="6019800"/>
          </a:xfrm>
        </p:spPr>
        <p:txBody>
          <a:bodyPr>
            <a:normAutofit fontScale="92500" lnSpcReduction="20000"/>
          </a:bodyPr>
          <a:lstStyle/>
          <a:p>
            <a:pPr marL="45720" indent="0">
              <a:buNone/>
            </a:pPr>
            <a:r>
              <a:rPr lang="sr-Cyrl-RS" dirty="0" smtClean="0"/>
              <a:t>Драги студенти,</a:t>
            </a:r>
          </a:p>
          <a:p>
            <a:pPr marL="45720" indent="0">
              <a:buNone/>
            </a:pPr>
            <a:endParaRPr lang="sr-Cyrl-RS" dirty="0"/>
          </a:p>
          <a:p>
            <a:pPr marL="45720" indent="0">
              <a:buNone/>
            </a:pPr>
            <a:r>
              <a:rPr lang="sr-Cyrl-RS" dirty="0" smtClean="0"/>
              <a:t>Ваш овонедељни задатак јесте да прочитате роман </a:t>
            </a:r>
            <a:r>
              <a:rPr lang="sr-Cyrl-RS" i="1" dirty="0" smtClean="0"/>
              <a:t>Алиса у земљи чуда</a:t>
            </a:r>
            <a:r>
              <a:rPr lang="sr-Cyrl-RS" dirty="0" smtClean="0"/>
              <a:t>. Уколико сте у прилици, посетите библиотеку, те изнајмите књигу. У случају да нисте у могућности да то учините, на сајту Школе се налази верзија романа коју можете прочитати. Потом издвојите три књижевна лика који се појављују у роману те их </a:t>
            </a:r>
            <a:r>
              <a:rPr lang="sr-Cyrl-RS" b="1" dirty="0" smtClean="0"/>
              <a:t>представите у свом раду</a:t>
            </a:r>
            <a:r>
              <a:rPr lang="sr-Cyrl-RS" dirty="0" smtClean="0"/>
              <a:t>. Како изгледају? Чиме се баве? Шта можемо сазнати о њима на основу дијалога које воде или њихових поступака? </a:t>
            </a:r>
            <a:r>
              <a:rPr lang="sr-Cyrl-RS" dirty="0"/>
              <a:t>Размотрите њихове односе са другим ликовима, те пронађите њихово место у роману. Зашто је писац увео баш те </a:t>
            </a:r>
            <a:r>
              <a:rPr lang="sr-Cyrl-RS" dirty="0" smtClean="0"/>
              <a:t>ликове? Која је њихова функција у роману</a:t>
            </a:r>
            <a:r>
              <a:rPr lang="sr-Cyrl-RS" dirty="0" smtClean="0"/>
              <a:t>? </a:t>
            </a:r>
            <a:r>
              <a:rPr lang="sr-Cyrl-RS" dirty="0" smtClean="0"/>
              <a:t>Наведите поједине</a:t>
            </a:r>
            <a:r>
              <a:rPr lang="sr-Cyrl-RS" dirty="0" smtClean="0"/>
              <a:t> </a:t>
            </a:r>
            <a:r>
              <a:rPr lang="sr-Cyrl-RS" dirty="0" smtClean="0"/>
              <a:t>ситуације у којима се они појављују у роману.</a:t>
            </a:r>
            <a:endParaRPr lang="sr-Latn-RS" dirty="0"/>
          </a:p>
          <a:p>
            <a:pPr marL="45720" indent="0">
              <a:buNone/>
            </a:pPr>
            <a:r>
              <a:rPr lang="sr-Cyrl-RS" dirty="0" smtClean="0"/>
              <a:t>Образложите зашто сте изабрали баш ове ликове да о њима пишете. Слободни сте да развијате ваше идеје, наравно, ослањајући се на примере из </a:t>
            </a:r>
            <a:r>
              <a:rPr lang="sr-Cyrl-RS" smtClean="0"/>
              <a:t>текста</a:t>
            </a:r>
            <a:r>
              <a:rPr lang="sr-Cyrl-RS" smtClean="0"/>
              <a:t>.</a:t>
            </a:r>
          </a:p>
          <a:p>
            <a:pPr marL="45720" indent="0">
              <a:buNone/>
            </a:pPr>
            <a:r>
              <a:rPr lang="sr-Cyrl-RS" smtClean="0"/>
              <a:t> </a:t>
            </a:r>
            <a:endParaRPr lang="sr-Cyrl-RS" dirty="0" smtClean="0"/>
          </a:p>
          <a:p>
            <a:pPr marL="45720" indent="0">
              <a:buNone/>
            </a:pPr>
            <a:r>
              <a:rPr lang="sr-Cyrl-RS" dirty="0" smtClean="0"/>
              <a:t>Ваше радове пошаљите на мејл адресу (</a:t>
            </a:r>
            <a:r>
              <a:rPr lang="en-US" dirty="0" smtClean="0">
                <a:hlinkClick r:id="rId2"/>
              </a:rPr>
              <a:t>jelena.kukic07@gmail.com</a:t>
            </a:r>
            <a:r>
              <a:rPr lang="sr-Cyrl-RS" dirty="0" smtClean="0"/>
              <a:t>). Рок</a:t>
            </a:r>
            <a:r>
              <a:rPr lang="sr-Cyrl-RS" dirty="0" smtClean="0">
                <a:solidFill>
                  <a:schemeClr val="tx1"/>
                </a:solidFill>
              </a:rPr>
              <a:t> </a:t>
            </a:r>
            <a:r>
              <a:rPr lang="sr-Cyrl-RS" dirty="0"/>
              <a:t>за предају радова </a:t>
            </a:r>
            <a:r>
              <a:rPr lang="sr-Cyrl-RS" dirty="0" smtClean="0"/>
              <a:t>је </a:t>
            </a:r>
            <a:r>
              <a:rPr lang="sr-Cyrl-RS" b="1" u="sng" dirty="0" smtClean="0">
                <a:solidFill>
                  <a:srgbClr val="FF0000"/>
                </a:solidFill>
              </a:rPr>
              <a:t>6. април.</a:t>
            </a:r>
          </a:p>
          <a:p>
            <a:pPr marL="45720" indent="0">
              <a:buNone/>
            </a:pPr>
            <a:r>
              <a:rPr lang="sr-Cyrl-RS" dirty="0" smtClean="0"/>
              <a:t>Чувајте се и будите здрави,</a:t>
            </a:r>
          </a:p>
          <a:p>
            <a:pPr marL="45720" indent="0">
              <a:buNone/>
            </a:pPr>
            <a:endParaRPr lang="sr-Cyrl-RS" dirty="0" smtClean="0"/>
          </a:p>
          <a:p>
            <a:pPr marL="45720" indent="0">
              <a:buNone/>
            </a:pPr>
            <a:r>
              <a:rPr lang="sr-Cyrl-RS" dirty="0" smtClean="0"/>
              <a:t>Јелена Кукић.</a:t>
            </a:r>
            <a:endParaRPr lang="sr-Latn-RS" dirty="0"/>
          </a:p>
        </p:txBody>
      </p:sp>
    </p:spTree>
    <p:extLst>
      <p:ext uri="{BB962C8B-B14F-4D97-AF65-F5344CB8AC3E}">
        <p14:creationId xmlns:p14="http://schemas.microsoft.com/office/powerpoint/2010/main" val="3238774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533400"/>
            <a:ext cx="2895600" cy="5943600"/>
          </a:xfrm>
        </p:spPr>
        <p:txBody>
          <a:bodyPr>
            <a:normAutofit fontScale="92500" lnSpcReduction="10000"/>
          </a:bodyPr>
          <a:lstStyle/>
          <a:p>
            <a:r>
              <a:rPr lang="sr-Cyrl-RS" dirty="0" smtClean="0"/>
              <a:t>Луис Керол је био професор математике на Оксфорду и право име му је било Чарлс Лутвиџ Доџсон. Потиче из имућне енглеске породице.</a:t>
            </a:r>
          </a:p>
          <a:p>
            <a:r>
              <a:rPr lang="sr-Cyrl-RS" dirty="0" smtClean="0"/>
              <a:t>Његове књиге „Алиса у земљи чуда“ (1865) и „С оне стране огледала“ (1872), спадају међу најзначајнија и најчешће превођена дела написана на енглеском језику.</a:t>
            </a:r>
            <a:endParaRPr lang="sr-Latn-RS" dirty="0"/>
          </a:p>
        </p:txBody>
      </p:sp>
      <p:pic>
        <p:nvPicPr>
          <p:cNvPr id="2050" name="Picture 2" descr="Alice's Adventures in Wonderland : Lewis Carroll, : 9781447279990 :  Blackw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133600"/>
            <a:ext cx="3008671" cy="45581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2" name="Picture 4" descr="Through the Looking-Glass: Illustrated: Carroll, Lewis, Tenniel, Sir John:  9781533557124: Amazon.com: Boo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787643"/>
            <a:ext cx="2438401" cy="36229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65138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533400"/>
            <a:ext cx="5287346" cy="6019800"/>
          </a:xfrm>
        </p:spPr>
        <p:txBody>
          <a:bodyPr>
            <a:normAutofit fontScale="92500"/>
          </a:bodyPr>
          <a:lstStyle/>
          <a:p>
            <a:pPr algn="just"/>
            <a:r>
              <a:rPr lang="sr-Cyrl-RS" dirty="0" smtClean="0"/>
              <a:t>Луис Керол је био син свештеника. У детињству је био веома несрећан и борио се са маном муцања. Постао је релативно млад професор  математике на универзитету у Оксфорду (имао је само 24 године). Био је нежења и чудак.</a:t>
            </a:r>
          </a:p>
          <a:p>
            <a:pPr algn="just"/>
            <a:r>
              <a:rPr lang="sr-Cyrl-RS" dirty="0" smtClean="0"/>
              <a:t>Истовремено је писао логичке и математичке расправе, хумористичке песме и новеле и водио један садржајно празан и стилски штур дневник.</a:t>
            </a:r>
          </a:p>
          <a:p>
            <a:pPr algn="just"/>
            <a:r>
              <a:rPr lang="sr-Cyrl-RS" dirty="0" smtClean="0"/>
              <a:t>Важио је за особењака који радо склапа пријатељства, али се нерадо показује у јавности, остајући веран својем унутрашњем свету.</a:t>
            </a:r>
          </a:p>
          <a:p>
            <a:pPr algn="just"/>
            <a:r>
              <a:rPr lang="sr-Cyrl-RS" dirty="0" smtClean="0"/>
              <a:t>Иако никада није засновао породицу, посебно је волео децу, јер се у њиховом друштву најбоље сналазио.</a:t>
            </a:r>
            <a:endParaRPr lang="sr-Latn-RS" dirty="0"/>
          </a:p>
        </p:txBody>
      </p:sp>
      <p:pic>
        <p:nvPicPr>
          <p:cNvPr id="4098" name="Picture 2" descr="Алис Лидел коју је Луис Керол често фотографисао била је инспирација за  &quot;Алису у земљи чуда&quot;? Погледајте како изгледа Алис! - Naslovi.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7346" y="228600"/>
            <a:ext cx="3856653" cy="4724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656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304800"/>
            <a:ext cx="8763000" cy="6172200"/>
          </a:xfrm>
        </p:spPr>
        <p:txBody>
          <a:bodyPr>
            <a:normAutofit/>
          </a:bodyPr>
          <a:lstStyle/>
          <a:p>
            <a:r>
              <a:rPr lang="sr-Cyrl-RS" dirty="0" smtClean="0"/>
              <a:t>У доба када Луис Керол ствара, бајка као жанр се све више трансформисала. Одсудан корак у трансформацији бајке и њеном утапању у фантастику направио је баш он.</a:t>
            </a:r>
          </a:p>
          <a:p>
            <a:r>
              <a:rPr lang="sr-Cyrl-RS" dirty="0" smtClean="0"/>
              <a:t>Мало шта је остало од класичног модела бајке и средстава којима се та врста служи, тако да је питање да ли термин бајка и треба везивати за Керолове приче.</a:t>
            </a:r>
          </a:p>
          <a:p>
            <a:r>
              <a:rPr lang="sr-Cyrl-RS" dirty="0" smtClean="0"/>
              <a:t>Да би се боље разумела Керолова појава, важно је узети у обзир чињенице које се тичу енглеске традиције дечије литературе. </a:t>
            </a:r>
          </a:p>
          <a:p>
            <a:r>
              <a:rPr lang="sr-Cyrl-RS" dirty="0" smtClean="0"/>
              <a:t>До Керола, у то доба, скоро да и нема више писаца који су инспирисани традиционалним фолклорним темама.</a:t>
            </a:r>
          </a:p>
          <a:p>
            <a:r>
              <a:rPr lang="sr-Cyrl-RS" dirty="0" smtClean="0"/>
              <a:t>Чудесност у облику који се заснива на натприродним симболима (виле, вештице, џинови, чаробњаци и сл.) оставља енглеске дечије писце индиферентним.</a:t>
            </a:r>
            <a:endParaRPr lang="sr-Latn-RS" dirty="0"/>
          </a:p>
        </p:txBody>
      </p:sp>
    </p:spTree>
    <p:extLst>
      <p:ext uri="{BB962C8B-B14F-4D97-AF65-F5344CB8AC3E}">
        <p14:creationId xmlns:p14="http://schemas.microsoft.com/office/powerpoint/2010/main" val="4113526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Nursery Rhyme Words &amp; Artwork — Hubbard's Cup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53964"/>
            <a:ext cx="3733800" cy="49286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381000" y="228600"/>
            <a:ext cx="7162800" cy="3977640"/>
          </a:xfrm>
        </p:spPr>
        <p:txBody>
          <a:bodyPr/>
          <a:lstStyle/>
          <a:p>
            <a:r>
              <a:rPr lang="sr-Cyrl-RS" dirty="0" smtClean="0"/>
              <a:t>Посебан рукавац традиције који је инспирисао енглеске дечије писце је енглеска народна дечија песма (</a:t>
            </a:r>
            <a:r>
              <a:rPr lang="sr-Latn-RS" dirty="0" smtClean="0"/>
              <a:t>„nursery rhimes“</a:t>
            </a:r>
            <a:r>
              <a:rPr lang="sr-Cyrl-RS" dirty="0" smtClean="0"/>
              <a:t>)</a:t>
            </a:r>
            <a:r>
              <a:rPr lang="sr-Latn-RS" dirty="0" smtClean="0"/>
              <a:t>.</a:t>
            </a:r>
          </a:p>
          <a:p>
            <a:r>
              <a:rPr lang="sr-Cyrl-RS" dirty="0" smtClean="0"/>
              <a:t>Имагинација те  поезије, њен звук и ритам, као и нонсенсна природа представљали су за Керола велики подстицај.</a:t>
            </a:r>
          </a:p>
          <a:p>
            <a:endParaRPr lang="sr-Latn-RS" dirty="0"/>
          </a:p>
        </p:txBody>
      </p:sp>
      <p:pic>
        <p:nvPicPr>
          <p:cNvPr id="5122" name="Picture 2" descr="Nursery Rhymes: Printables and Activities - Great for Distance Learning | Nursery  rhymes lyrics, Nursery rhymes songs, Nursery rhymes activ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354" y="2438400"/>
            <a:ext cx="3321504" cy="45589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27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1562100" y="2458"/>
            <a:ext cx="5562600" cy="3048000"/>
          </a:xfrm>
          <a:prstGeom prst="vertic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„Керолова књижевна дјела извршила су велики утицај на развој књижевности за дјецу у свијету. Тешко би било побројати све писце који су се у понечему угледали на Керола. Готово сва тзв. Модерна проза за дјецу има по неку нит која је спаја са Кероловим причама“.</a:t>
            </a:r>
          </a:p>
          <a:p>
            <a:pPr algn="ctr"/>
            <a:r>
              <a:rPr lang="sr-Cyrl-RS" dirty="0" smtClean="0">
                <a:solidFill>
                  <a:schemeClr val="tx1"/>
                </a:solidFill>
              </a:rPr>
              <a:t>Ново Вуковић</a:t>
            </a:r>
            <a:endParaRPr lang="sr-Latn-RS" dirty="0">
              <a:solidFill>
                <a:schemeClr val="tx1"/>
              </a:solidFill>
            </a:endParaRPr>
          </a:p>
        </p:txBody>
      </p:sp>
      <p:sp>
        <p:nvSpPr>
          <p:cNvPr id="6" name="TextBox 5"/>
          <p:cNvSpPr txBox="1"/>
          <p:nvPr/>
        </p:nvSpPr>
        <p:spPr>
          <a:xfrm>
            <a:off x="535858" y="3106993"/>
            <a:ext cx="7620000" cy="3416320"/>
          </a:xfrm>
          <a:prstGeom prst="rect">
            <a:avLst/>
          </a:prstGeom>
          <a:noFill/>
        </p:spPr>
        <p:txBody>
          <a:bodyPr wrap="square" rtlCol="0">
            <a:spAutoFit/>
          </a:bodyPr>
          <a:lstStyle/>
          <a:p>
            <a:pPr marL="342900" indent="-342900" algn="just">
              <a:buFont typeface="Arial" pitchFamily="34" charset="0"/>
              <a:buChar char="•"/>
            </a:pPr>
            <a:r>
              <a:rPr lang="sr-Cyrl-RS" sz="2000" dirty="0" smtClean="0"/>
              <a:t>Керол се одликује врцавом маштом, полетом и изврсним стилом. Свака веза са народним митом и народном бајком прекинута је.</a:t>
            </a:r>
          </a:p>
          <a:p>
            <a:pPr marL="342900" indent="-342900" algn="just">
              <a:buFont typeface="Arial" pitchFamily="34" charset="0"/>
              <a:buChar char="•"/>
            </a:pPr>
            <a:r>
              <a:rPr lang="sr-Cyrl-RS" sz="2000" dirty="0" smtClean="0"/>
              <a:t>Керолова бајка се не ослања на усмену традицију,иако је продукт маште и фантазије, где је све нестварно и измишљено.</a:t>
            </a:r>
          </a:p>
          <a:p>
            <a:pPr marL="342900" indent="-342900" algn="just">
              <a:buFont typeface="Arial" pitchFamily="34" charset="0"/>
              <a:buChar char="•"/>
            </a:pPr>
            <a:r>
              <a:rPr lang="sr-Cyrl-RS" sz="2400" b="1" dirty="0" smtClean="0"/>
              <a:t>Керол је створио блажу варијанту бајке, прочишћену и ослобођену од стравичних призора и ликова који би изазивали страх и језу у психологији малог читаоца.</a:t>
            </a:r>
            <a:endParaRPr lang="sr-Latn-RS" sz="2400" b="1" dirty="0"/>
          </a:p>
        </p:txBody>
      </p:sp>
    </p:spTree>
    <p:extLst>
      <p:ext uri="{BB962C8B-B14F-4D97-AF65-F5344CB8AC3E}">
        <p14:creationId xmlns:p14="http://schemas.microsoft.com/office/powerpoint/2010/main" val="62670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81000" y="228600"/>
            <a:ext cx="7620000" cy="2895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RS" dirty="0" smtClean="0"/>
              <a:t>Иако се Луис Керол у литератури јавља половином 19. века, он не пише у стилу романтичара, већ се окреће </a:t>
            </a:r>
            <a:r>
              <a:rPr lang="sr-Cyrl-RS" sz="2000" b="1" dirty="0" smtClean="0"/>
              <a:t>подсвесном и надреалном</a:t>
            </a:r>
            <a:r>
              <a:rPr lang="sr-Cyrl-RS" dirty="0" smtClean="0"/>
              <a:t>, тако да га каснији теоретичари надреализма сматрају својим претечом.</a:t>
            </a:r>
          </a:p>
          <a:p>
            <a:pPr algn="ctr"/>
            <a:endParaRPr lang="sr-Latn-RS" dirty="0"/>
          </a:p>
        </p:txBody>
      </p:sp>
      <p:pic>
        <p:nvPicPr>
          <p:cNvPr id="3074" name="Picture 2" descr="GRAĐANSKI KRUG: June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187677"/>
            <a:ext cx="3276600" cy="2727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3786" y="3551182"/>
            <a:ext cx="4987413" cy="2677656"/>
          </a:xfrm>
          <a:prstGeom prst="rect">
            <a:avLst/>
          </a:prstGeom>
          <a:noFill/>
        </p:spPr>
        <p:txBody>
          <a:bodyPr wrap="square" rtlCol="0">
            <a:spAutoFit/>
          </a:bodyPr>
          <a:lstStyle/>
          <a:p>
            <a:r>
              <a:rPr lang="sr-Cyrl-RS" sz="2400" dirty="0" smtClean="0"/>
              <a:t>Свет тих бајки апсурдан је свет, али никако поетизиран свет природе и ствари (пример Андерсен), то је свет који се јавља као ПЛОД АСОЦИЈАЦИЈА на реални живот у дечијем сну или дечијој игри.</a:t>
            </a:r>
            <a:endParaRPr lang="sr-Latn-RS" sz="2400" dirty="0"/>
          </a:p>
        </p:txBody>
      </p:sp>
    </p:spTree>
    <p:extLst>
      <p:ext uri="{BB962C8B-B14F-4D97-AF65-F5344CB8AC3E}">
        <p14:creationId xmlns:p14="http://schemas.microsoft.com/office/powerpoint/2010/main" val="1775139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123"/>
            <a:ext cx="6512511" cy="1143000"/>
          </a:xfrm>
        </p:spPr>
        <p:txBody>
          <a:bodyPr/>
          <a:lstStyle/>
          <a:p>
            <a:pPr marL="0" indent="0">
              <a:buNone/>
            </a:pPr>
            <a:r>
              <a:rPr lang="sr-Cyrl-RS" sz="4000" dirty="0" smtClean="0"/>
              <a:t>Алиса у земљи чуда</a:t>
            </a:r>
            <a:endParaRPr lang="sr-Latn-RS" sz="4000" dirty="0"/>
          </a:p>
        </p:txBody>
      </p:sp>
      <p:sp>
        <p:nvSpPr>
          <p:cNvPr id="3" name="Content Placeholder 2"/>
          <p:cNvSpPr>
            <a:spLocks noGrp="1"/>
          </p:cNvSpPr>
          <p:nvPr>
            <p:ph sz="quarter" idx="13"/>
          </p:nvPr>
        </p:nvSpPr>
        <p:spPr>
          <a:xfrm>
            <a:off x="381000" y="914400"/>
            <a:ext cx="7772400" cy="3276600"/>
          </a:xfrm>
        </p:spPr>
        <p:txBody>
          <a:bodyPr>
            <a:noAutofit/>
          </a:bodyPr>
          <a:lstStyle/>
          <a:p>
            <a:r>
              <a:rPr lang="sr-Cyrl-RS" sz="2000" dirty="0" smtClean="0"/>
              <a:t>У јулу 1861. године Луис Керол је повео у вожњу чамцем  три девојчице свог декана и пријатеља, од којих се средња звала АЛИСА. На њихово наваљивање импровизовао је причу о доживљајима мале Алисе у подземном свету. Касније је ту причу публиковао, давши јој наслов „Алиса у земљи чуда“. Тако је настало најславније дело енглеске дечије књижевности које ће извршити огроман утицај не само на развој дечије прозе, него и на кретање целокупне књижевности за децу и омладину.</a:t>
            </a:r>
            <a:endParaRPr lang="sr-Latn-RS" sz="2000" dirty="0"/>
          </a:p>
        </p:txBody>
      </p:sp>
      <p:pic>
        <p:nvPicPr>
          <p:cNvPr id="6146" name="Picture 2" descr="Alis Lidel – devojčica koja je bila &quot;Alisa u zemlji čud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8610600" cy="2817440"/>
          </a:xfrm>
          <a:prstGeom prst="rect">
            <a:avLst/>
          </a:prstGeom>
          <a:noFill/>
          <a:extLst>
            <a:ext uri="{909E8E84-426E-40DD-AFC4-6F175D3DCCD1}">
              <a14:hiddenFill xmlns:a14="http://schemas.microsoft.com/office/drawing/2010/main">
                <a:solidFill>
                  <a:srgbClr val="FFFFFF"/>
                </a:solidFill>
              </a14:hiddenFill>
            </a:ext>
          </a:extLst>
        </p:spPr>
      </p:pic>
      <p:sp>
        <p:nvSpPr>
          <p:cNvPr id="4" name="Snip Diagonal Corner Rectangle 3"/>
          <p:cNvSpPr/>
          <p:nvPr/>
        </p:nvSpPr>
        <p:spPr>
          <a:xfrm>
            <a:off x="6553200" y="3581400"/>
            <a:ext cx="23622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Алиса Лидел</a:t>
            </a:r>
            <a:endParaRPr lang="sr-Latn-RS" dirty="0"/>
          </a:p>
        </p:txBody>
      </p:sp>
    </p:spTree>
    <p:extLst>
      <p:ext uri="{BB962C8B-B14F-4D97-AF65-F5344CB8AC3E}">
        <p14:creationId xmlns:p14="http://schemas.microsoft.com/office/powerpoint/2010/main" val="302238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477</TotalTime>
  <Words>2101</Words>
  <Application>Microsoft Office PowerPoint</Application>
  <PresentationFormat>On-screen Show (4:3)</PresentationFormat>
  <Paragraphs>80</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Slipstream</vt:lpstr>
      <vt:lpstr>Књижевност за децу / Вежбе ВШССОВ Нови Сад  Алиса у земљи чуда Луис Керол</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Алиса у земљи чуда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Краљица — Срце</vt:lpstr>
      <vt:lpstr>PowerPoint Presentation</vt:lpstr>
      <vt:lpstr>PowerPoint Presentation</vt:lpstr>
      <vt:lpstr>Задатак за студенте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Књижевност за децу / Вежбе ВШССОВ Нови Сад  Алиса у земљи чуда Луис Керол</dc:title>
  <dc:creator>Jelena Kukić</dc:creator>
  <cp:lastModifiedBy>Jelena Kukić</cp:lastModifiedBy>
  <cp:revision>36</cp:revision>
  <dcterms:created xsi:type="dcterms:W3CDTF">2006-08-16T00:00:00Z</dcterms:created>
  <dcterms:modified xsi:type="dcterms:W3CDTF">2021-03-29T22:51:21Z</dcterms:modified>
</cp:coreProperties>
</file>